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p:scale>
          <a:sx n="115" d="100"/>
          <a:sy n="115" d="100"/>
        </p:scale>
        <p:origin x="1329" y="-942"/>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2024/5/23</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2024/5/23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t>氏名</a:t>
            </a:r>
            <a:r>
              <a:rPr kumimoji="1" lang="en-US" altLang="ja-JP" sz="1200"/>
              <a:t>:</a:t>
            </a:r>
            <a:r>
              <a:rPr kumimoji="1" lang="ja-JP" altLang="en-US" sz="1200"/>
              <a:t>　　　　　　　　　　　　　　</a:t>
            </a:r>
            <a:r>
              <a:rPr kumimoji="1" lang="en-US" altLang="ja-JP" sz="1200"/>
              <a:t>TEL:</a:t>
            </a:r>
            <a:r>
              <a:rPr kumimoji="1" lang="ja-JP" altLang="en-US" sz="1200"/>
              <a:t>　　　　　　　　　　　　　　お支払方法</a:t>
            </a:r>
            <a:r>
              <a:rPr lang="ja-JP" altLang="en-US" sz="1200"/>
              <a:t>（</a:t>
            </a:r>
            <a:r>
              <a:rPr lang="en-US" altLang="ja-JP" sz="1200"/>
              <a:t>○</a:t>
            </a:r>
            <a:r>
              <a:rPr lang="ja-JP" altLang="en-US" sz="1200"/>
              <a:t>で囲む）　</a:t>
            </a:r>
            <a:r>
              <a:rPr lang="en-US" altLang="ja-JP" sz="1200"/>
              <a:t> </a:t>
            </a:r>
            <a:r>
              <a:rPr lang="ja-JP" altLang="en-US" sz="1200"/>
              <a:t>校費・私費</a:t>
            </a:r>
            <a:r>
              <a:rPr kumimoji="1" lang="en-US" altLang="ja-JP" sz="1200"/>
              <a:t> </a:t>
            </a:r>
            <a:r>
              <a:rPr kumimoji="1" lang="ja-JP" altLang="en-US" sz="120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779614" y="939126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kumimoji="1" lang="en-US" altLang="ja-JP" sz="1000" dirty="0"/>
              <a:t>5</a:t>
            </a:r>
            <a:r>
              <a:rPr kumimoji="1" lang="ja-JP" altLang="en-US" sz="1000" dirty="0"/>
              <a:t>月</a:t>
            </a:r>
            <a:r>
              <a:rPr kumimoji="1" lang="en-US" altLang="ja-JP" sz="1000" dirty="0"/>
              <a:t>23</a:t>
            </a:r>
            <a:r>
              <a:rPr kumimoji="1" lang="ja-JP" altLang="en-US" sz="1000" dirty="0"/>
              <a:t>日</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dirty="0">
                <a:solidFill>
                  <a:srgbClr val="FF0000"/>
                </a:solidFill>
                <a:latin typeface="+mj-ea"/>
                <a:ea typeface="+mj-ea"/>
                <a:cs typeface="ヒラギノ角ゴ Std W8"/>
              </a:rPr>
              <a:t>＊海外からの仕入れのため為替レートの変動により価格は変動します。</a:t>
            </a:r>
            <a:endParaRPr lang="en-US" altLang="ja-JP" sz="1400" dirty="0">
              <a:solidFill>
                <a:srgbClr val="FF0000"/>
              </a:solidFill>
              <a:latin typeface="+mj-ea"/>
              <a:ea typeface="+mj-ea"/>
              <a:cs typeface="ヒラギノ角ゴ Std W8"/>
            </a:endParaRPr>
          </a:p>
        </p:txBody>
      </p:sp>
      <p:sp>
        <p:nvSpPr>
          <p:cNvPr id="20" name="テキスト ボックス 2"/>
          <p:cNvSpPr txBox="1">
            <a:spLocks noChangeArrowheads="1"/>
          </p:cNvSpPr>
          <p:nvPr/>
        </p:nvSpPr>
        <p:spPr bwMode="auto">
          <a:xfrm>
            <a:off x="270653" y="172961"/>
            <a:ext cx="6518019" cy="702128"/>
          </a:xfrm>
          <a:prstGeom prst="rect">
            <a:avLst/>
          </a:prstGeom>
          <a:solidFill>
            <a:schemeClr val="accent4">
              <a:lumMod val="75000"/>
            </a:schemeClr>
          </a:solidFill>
          <a:ln>
            <a:noFill/>
          </a:ln>
          <a:effectLst/>
        </p:spPr>
        <p:txBody>
          <a:bodyPr vert="horz" wrap="square" lIns="91440" tIns="45720" rIns="91440" bIns="45720" numCol="1" anchor="ctr"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algn="ctr" defTabSz="914400"/>
            <a:r>
              <a:rPr lang="en-US" altLang="ja-JP" sz="1800">
                <a:solidFill>
                  <a:srgbClr val="FFFFFF"/>
                </a:solidFill>
                <a:latin typeface="ヒラギノ角ゴ Pro W6" charset="0"/>
                <a:ea typeface="ヒラギノ角ゴ Pro W6" charset="0"/>
              </a:rPr>
              <a:t>New Science </a:t>
            </a:r>
            <a:r>
              <a:rPr kumimoji="1" lang="en-US" altLang="ja-JP" sz="1800" b="0" i="0" u="none" strike="noStrike" cap="none" normalizeH="0" baseline="0">
                <a:ln>
                  <a:noFill/>
                </a:ln>
                <a:solidFill>
                  <a:srgbClr val="FFFFFF"/>
                </a:solidFill>
                <a:effectLst/>
                <a:latin typeface="ヒラギノ角ゴ Pro W6" charset="0"/>
                <a:ea typeface="ヒラギノ角ゴ Pro W6" charset="0"/>
              </a:rPr>
              <a:t>Book Information from UNIV. CO-OP</a:t>
            </a:r>
          </a:p>
        </p:txBody>
      </p:sp>
      <p:sp>
        <p:nvSpPr>
          <p:cNvPr id="21" name="テキスト ボックス 20"/>
          <p:cNvSpPr txBox="1"/>
          <p:nvPr/>
        </p:nvSpPr>
        <p:spPr>
          <a:xfrm>
            <a:off x="152399" y="5316108"/>
            <a:ext cx="2894215" cy="93871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100" dirty="0">
                <a:latin typeface="ＭＳ Ｐ明朝" panose="02020600040205080304" pitchFamily="18" charset="-128"/>
                <a:ea typeface="ＭＳ Ｐ明朝" panose="02020600040205080304" pitchFamily="18" charset="-128"/>
                <a:cs typeface="ヒラギノ角ゴ Pro W6"/>
              </a:rPr>
              <a:t>●著者</a:t>
            </a:r>
            <a:r>
              <a:rPr lang="en-US" altLang="ja-JP" sz="1100" dirty="0" err="1">
                <a:latin typeface="ＭＳ Ｐ明朝" panose="02020600040205080304" pitchFamily="18" charset="-128"/>
                <a:ea typeface="ＭＳ Ｐ明朝" panose="02020600040205080304" pitchFamily="18" charset="-128"/>
                <a:cs typeface="ヒラギノ角ゴ Pro W6"/>
              </a:rPr>
              <a:t>Vallor</a:t>
            </a:r>
            <a:r>
              <a:rPr lang="en-US" altLang="ja-JP" sz="1100" dirty="0">
                <a:latin typeface="ＭＳ Ｐ明朝" panose="02020600040205080304" pitchFamily="18" charset="-128"/>
                <a:ea typeface="ＭＳ Ｐ明朝" panose="02020600040205080304" pitchFamily="18" charset="-128"/>
                <a:cs typeface="ヒラギノ角ゴ Pro W6"/>
              </a:rPr>
              <a:t>, Shannon</a:t>
            </a:r>
          </a:p>
          <a:p>
            <a:r>
              <a:rPr lang="ja-JP" altLang="en-US" sz="1100" dirty="0">
                <a:latin typeface="ＭＳ Ｐ明朝" panose="02020600040205080304" pitchFamily="18" charset="-128"/>
                <a:ea typeface="ＭＳ Ｐ明朝" panose="02020600040205080304" pitchFamily="18" charset="-128"/>
                <a:cs typeface="ヒラギノ角ゴ Pro W6"/>
              </a:rPr>
              <a:t>●出版社：</a:t>
            </a:r>
            <a:r>
              <a:rPr lang="en-US" altLang="ja-JP" sz="1100" dirty="0">
                <a:latin typeface="ＭＳ Ｐ明朝" panose="02020600040205080304" pitchFamily="18" charset="-128"/>
                <a:ea typeface="ＭＳ Ｐ明朝" panose="02020600040205080304" pitchFamily="18" charset="-128"/>
                <a:cs typeface="ヒラギノ角ゴ Pro W6"/>
              </a:rPr>
              <a:t> Oxford University Press, New York</a:t>
            </a:r>
          </a:p>
          <a:p>
            <a:r>
              <a:rPr lang="ja-JP" altLang="en-US" sz="1100" dirty="0">
                <a:latin typeface="ＭＳ Ｐ明朝" panose="02020600040205080304" pitchFamily="18" charset="-128"/>
                <a:ea typeface="ＭＳ Ｐ明朝" panose="02020600040205080304" pitchFamily="18" charset="-128"/>
                <a:cs typeface="ヒラギノ角ゴ Pro W6"/>
              </a:rPr>
              <a:t>●</a:t>
            </a:r>
            <a:r>
              <a:rPr lang="en-US" altLang="ja-JP" sz="1100" dirty="0">
                <a:latin typeface="ＭＳ Ｐ明朝" panose="02020600040205080304" pitchFamily="18" charset="-128"/>
                <a:ea typeface="ＭＳ Ｐ明朝" panose="02020600040205080304" pitchFamily="18" charset="-128"/>
                <a:cs typeface="ヒラギノ角ゴ Pro W6"/>
              </a:rPr>
              <a:t>ISBN</a:t>
            </a:r>
            <a:r>
              <a:rPr lang="ja-JP" altLang="en-US" sz="1100" dirty="0">
                <a:latin typeface="ＭＳ Ｐ明朝" panose="02020600040205080304" pitchFamily="18" charset="-128"/>
                <a:ea typeface="ＭＳ Ｐ明朝" panose="02020600040205080304" pitchFamily="18" charset="-128"/>
                <a:cs typeface="ヒラギノ角ゴ Pro W6"/>
              </a:rPr>
              <a:t>：</a:t>
            </a:r>
            <a:r>
              <a:rPr lang="en-US" altLang="ja-JP" sz="1100" dirty="0">
                <a:latin typeface="ＭＳ Ｐ明朝" panose="02020600040205080304" pitchFamily="18" charset="-128"/>
                <a:ea typeface="ＭＳ Ｐ明朝" panose="02020600040205080304" pitchFamily="18" charset="-128"/>
                <a:cs typeface="ヒラギノ角ゴ Pro W6"/>
              </a:rPr>
              <a:t>978-0-19-775906-6</a:t>
            </a:r>
          </a:p>
          <a:p>
            <a:r>
              <a:rPr lang="ja-JP" altLang="en-US" sz="1100" dirty="0">
                <a:latin typeface="ＭＳ Ｐ明朝" panose="02020600040205080304" pitchFamily="18" charset="-128"/>
                <a:ea typeface="ＭＳ Ｐ明朝" panose="02020600040205080304" pitchFamily="18" charset="-128"/>
                <a:cs typeface="ヒラギノ角ゴ Pro W6"/>
              </a:rPr>
              <a:t>●刊行：</a:t>
            </a:r>
            <a:r>
              <a:rPr lang="en-US" altLang="ja-JP" sz="1100" dirty="0">
                <a:latin typeface="ＭＳ Ｐ明朝" panose="02020600040205080304" pitchFamily="18" charset="-128"/>
                <a:ea typeface="ＭＳ Ｐ明朝" panose="02020600040205080304" pitchFamily="18" charset="-128"/>
                <a:cs typeface="ヒラギノ角ゴ Pro W6"/>
              </a:rPr>
              <a:t>2024</a:t>
            </a:r>
            <a:r>
              <a:rPr lang="ja-JP" altLang="en-US" sz="1100" dirty="0">
                <a:latin typeface="ＭＳ Ｐ明朝" panose="02020600040205080304" pitchFamily="18" charset="-128"/>
                <a:ea typeface="ＭＳ Ｐ明朝" panose="02020600040205080304" pitchFamily="18" charset="-128"/>
                <a:cs typeface="ヒラギノ角ゴ Pro W6"/>
              </a:rPr>
              <a:t>年</a:t>
            </a:r>
            <a:r>
              <a:rPr lang="en-US" altLang="ja-JP" sz="1100" dirty="0">
                <a:latin typeface="ＭＳ Ｐ明朝" panose="02020600040205080304" pitchFamily="18" charset="-128"/>
                <a:ea typeface="ＭＳ Ｐ明朝" panose="02020600040205080304" pitchFamily="18" charset="-128"/>
                <a:cs typeface="ヒラギノ角ゴ Pro W6"/>
              </a:rPr>
              <a:t>6</a:t>
            </a:r>
            <a:r>
              <a:rPr lang="ja-JP" altLang="en-US" sz="1100" dirty="0">
                <a:latin typeface="ＭＳ Ｐ明朝" panose="02020600040205080304" pitchFamily="18" charset="-128"/>
                <a:ea typeface="ＭＳ Ｐ明朝" panose="02020600040205080304" pitchFamily="18" charset="-128"/>
                <a:cs typeface="ヒラギノ角ゴ Pro W6"/>
              </a:rPr>
              <a:t>月</a:t>
            </a:r>
            <a:endParaRPr lang="en-US" altLang="ja-JP" sz="1100" dirty="0">
              <a:latin typeface="ＭＳ Ｐ明朝" panose="02020600040205080304" pitchFamily="18" charset="-128"/>
              <a:ea typeface="ＭＳ Ｐ明朝" panose="02020600040205080304" pitchFamily="18" charset="-128"/>
              <a:cs typeface="ヒラギノ角ゴ Pro W6"/>
            </a:endParaRPr>
          </a:p>
          <a:p>
            <a:r>
              <a:rPr lang="ja-JP" altLang="en-US" sz="1100" dirty="0">
                <a:latin typeface="ＭＳ Ｐ明朝" panose="02020600040205080304" pitchFamily="18" charset="-128"/>
                <a:ea typeface="ＭＳ Ｐ明朝" panose="02020600040205080304" pitchFamily="18" charset="-128"/>
                <a:cs typeface="ヒラギノ角ゴ Pro W6"/>
              </a:rPr>
              <a:t>●</a:t>
            </a:r>
            <a:r>
              <a:rPr lang="en-US" altLang="ja-JP" sz="1100" dirty="0">
                <a:latin typeface="ＭＳ Ｐ明朝" panose="02020600040205080304" pitchFamily="18" charset="-128"/>
                <a:ea typeface="ＭＳ Ｐ明朝" panose="02020600040205080304" pitchFamily="18" charset="-128"/>
                <a:cs typeface="ヒラギノ角ゴ Pro W6"/>
              </a:rPr>
              <a:t> hardcover/208P.</a:t>
            </a: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テキスト ボックス 22">
            <a:extLst>
              <a:ext uri="{FF2B5EF4-FFF2-40B4-BE49-F238E27FC236}">
                <a16:creationId xmlns:a16="http://schemas.microsoft.com/office/drawing/2014/main" id="{1BEE4A47-4247-F00D-17F5-FD0DFE51D1AA}"/>
              </a:ext>
            </a:extLst>
          </p:cNvPr>
          <p:cNvSpPr txBox="1"/>
          <p:nvPr/>
        </p:nvSpPr>
        <p:spPr>
          <a:xfrm>
            <a:off x="612708" y="2231563"/>
            <a:ext cx="1234633" cy="646331"/>
          </a:xfrm>
          <a:prstGeom prst="rect">
            <a:avLst/>
          </a:prstGeom>
          <a:noFill/>
        </p:spPr>
        <p:txBody>
          <a:bodyPr wrap="none" rtlCol="0">
            <a:spAutoFit/>
          </a:bodyPr>
          <a:lstStyle/>
          <a:p>
            <a:r>
              <a:rPr lang="en-US" altLang="ja-JP" b="1" dirty="0">
                <a:solidFill>
                  <a:srgbClr val="FF0000"/>
                </a:solidFill>
                <a:latin typeface="+mn-ea"/>
              </a:rPr>
              <a:t>2024</a:t>
            </a:r>
            <a:r>
              <a:rPr lang="ja-JP" altLang="en-US" b="1" dirty="0">
                <a:solidFill>
                  <a:srgbClr val="FF0000"/>
                </a:solidFill>
                <a:latin typeface="+mn-ea"/>
              </a:rPr>
              <a:t>年</a:t>
            </a:r>
            <a:r>
              <a:rPr lang="en-US" altLang="ja-JP" b="1" dirty="0">
                <a:solidFill>
                  <a:srgbClr val="FF0000"/>
                </a:solidFill>
                <a:latin typeface="+mn-ea"/>
              </a:rPr>
              <a:t>6</a:t>
            </a:r>
            <a:r>
              <a:rPr lang="ja-JP" altLang="en-US" b="1" dirty="0">
                <a:solidFill>
                  <a:srgbClr val="FF0000"/>
                </a:solidFill>
                <a:latin typeface="+mn-ea"/>
              </a:rPr>
              <a:t>月</a:t>
            </a:r>
            <a:endParaRPr lang="en-US" altLang="ja-JP" b="1" dirty="0">
              <a:solidFill>
                <a:srgbClr val="FF0000"/>
              </a:solidFill>
              <a:latin typeface="+mn-ea"/>
            </a:endParaRPr>
          </a:p>
          <a:p>
            <a:r>
              <a:rPr lang="ja-JP" altLang="en-US" b="1" dirty="0">
                <a:solidFill>
                  <a:srgbClr val="FF0000"/>
                </a:solidFill>
                <a:latin typeface="+mn-ea"/>
              </a:rPr>
              <a:t>刊行予定</a:t>
            </a:r>
            <a:endParaRPr kumimoji="1" lang="ja-JP" altLang="en-US" b="1" dirty="0">
              <a:solidFill>
                <a:srgbClr val="FF0000"/>
              </a:solidFill>
              <a:latin typeface="+mn-ea"/>
            </a:endParaRPr>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81878" y="7415553"/>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55983" y="7512229"/>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105343" y="7859646"/>
            <a:ext cx="6858000" cy="453970"/>
          </a:xfrm>
          <a:prstGeom prst="rect">
            <a:avLst/>
          </a:prstGeom>
          <a:noFill/>
        </p:spPr>
        <p:txBody>
          <a:bodyPr wrap="square" rtlCol="0">
            <a:spAutoFit/>
          </a:bodyPr>
          <a:lstStyle/>
          <a:p>
            <a:pPr algn="ctr"/>
            <a:r>
              <a:rPr lang="ja-JP" altLang="en-US" sz="900" b="1" dirty="0">
                <a:latin typeface="ＭＳ Ｐゴシック" panose="020B0600070205080204" pitchFamily="50" charset="-128"/>
                <a:ea typeface="ＭＳ Ｐゴシック" panose="020B0600070205080204" pitchFamily="50" charset="-128"/>
                <a:cs typeface="ヒラギノ角ゴ Pro W6"/>
              </a:rPr>
              <a:t>ＡＩの鏡</a:t>
            </a:r>
            <a:r>
              <a:rPr lang="en-US" altLang="ja-JP" sz="900" b="1" dirty="0">
                <a:latin typeface="ＭＳ Ｐゴシック" panose="020B0600070205080204" pitchFamily="50" charset="-128"/>
                <a:ea typeface="ＭＳ Ｐゴシック" panose="020B0600070205080204" pitchFamily="50" charset="-128"/>
                <a:cs typeface="ヒラギノ角ゴ Pro W6"/>
              </a:rPr>
              <a:t>: </a:t>
            </a:r>
            <a:r>
              <a:rPr lang="ja-JP" altLang="en-US" sz="900" b="1" dirty="0">
                <a:latin typeface="ＭＳ Ｐゴシック" panose="020B0600070205080204" pitchFamily="50" charset="-128"/>
                <a:ea typeface="ＭＳ Ｐゴシック" panose="020B0600070205080204" pitchFamily="50" charset="-128"/>
                <a:cs typeface="ヒラギノ角ゴ Pro W6"/>
              </a:rPr>
              <a:t>機械思考の時代にいかに人間性を取り戻すか</a:t>
            </a:r>
            <a:r>
              <a:rPr lang="en-US" altLang="ja-JP" sz="1050" b="1" dirty="0">
                <a:latin typeface="ＭＳ Ｐゴシック" panose="020B0600070205080204" pitchFamily="50" charset="-128"/>
                <a:ea typeface="ＭＳ Ｐゴシック" panose="020B0600070205080204" pitchFamily="50" charset="-128"/>
                <a:cs typeface="ヒラギノ角ゴ Pro W6"/>
              </a:rPr>
              <a:t>/</a:t>
            </a:r>
            <a:r>
              <a:rPr lang="ja-JP" altLang="en-US" sz="1050" b="1" dirty="0">
                <a:latin typeface="ＭＳ Ｐゴシック" panose="020B0600070205080204" pitchFamily="50" charset="-128"/>
                <a:ea typeface="ＭＳ Ｐゴシック" panose="020B0600070205080204" pitchFamily="50" charset="-128"/>
                <a:cs typeface="ヒラギノ角ゴ Pro W6"/>
              </a:rPr>
              <a:t> </a:t>
            </a:r>
            <a:r>
              <a:rPr lang="en-US" altLang="ja-JP" sz="900" b="1" dirty="0">
                <a:latin typeface="ＭＳ Ｐゴシック" panose="020B0600070205080204" pitchFamily="50" charset="-128"/>
                <a:ea typeface="ＭＳ Ｐゴシック" panose="020B0600070205080204" pitchFamily="50" charset="-128"/>
                <a:cs typeface="ヒラギノ角ゴ Pro W6"/>
              </a:rPr>
              <a:t>The AI Mirror </a:t>
            </a:r>
            <a:r>
              <a:rPr lang="en-US" altLang="ja-JP" sz="1050" b="1" dirty="0">
                <a:latin typeface="ＭＳ Ｐゴシック" panose="020B0600070205080204" pitchFamily="50" charset="-128"/>
                <a:ea typeface="ＭＳ Ｐゴシック" panose="020B0600070205080204" pitchFamily="50" charset="-128"/>
                <a:cs typeface="ヒラギノ角ゴ Pro W6"/>
              </a:rPr>
              <a:t>:</a:t>
            </a:r>
            <a:r>
              <a:rPr lang="en-US" altLang="ja-JP" sz="800" b="1" dirty="0">
                <a:latin typeface="ＭＳ Ｐゴシック" panose="020B0600070205080204" pitchFamily="50" charset="-128"/>
                <a:ea typeface="ＭＳ Ｐゴシック" panose="020B0600070205080204" pitchFamily="50" charset="-128"/>
                <a:cs typeface="ヒラギノ角ゴ Pro W6"/>
              </a:rPr>
              <a:t>How to Reclaim Our Humanity in an Age of Machine Thinking </a:t>
            </a:r>
            <a:r>
              <a:rPr lang="en-US" altLang="ja-JP" sz="1050" b="1" dirty="0">
                <a:latin typeface="ＭＳ Ｐゴシック" panose="020B0600070205080204" pitchFamily="50" charset="-128"/>
                <a:ea typeface="ＭＳ Ｐゴシック" panose="020B0600070205080204" pitchFamily="50" charset="-128"/>
                <a:cs typeface="ヒラギノ角ゴ Pro W6"/>
              </a:rPr>
              <a:t>    </a:t>
            </a:r>
          </a:p>
          <a:p>
            <a:pPr algn="ctr"/>
            <a:r>
              <a:rPr lang="ja-JP" altLang="en-US" sz="1300" b="1" dirty="0">
                <a:latin typeface="+mj-ea"/>
                <a:ea typeface="+mj-ea"/>
                <a:cs typeface="ヒラギノ角ゴ Pro W6"/>
              </a:rPr>
              <a:t>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pic>
        <p:nvPicPr>
          <p:cNvPr id="28" name="図 27">
            <a:extLst>
              <a:ext uri="{FF2B5EF4-FFF2-40B4-BE49-F238E27FC236}">
                <a16:creationId xmlns:a16="http://schemas.microsoft.com/office/drawing/2014/main" id="{0CD9ACEC-B9F3-5DE8-9C65-15185571ED3A}"/>
              </a:ext>
            </a:extLst>
          </p:cNvPr>
          <p:cNvPicPr>
            <a:picLocks noChangeAspect="1"/>
          </p:cNvPicPr>
          <p:nvPr/>
        </p:nvPicPr>
        <p:blipFill>
          <a:blip r:embed="rId4"/>
          <a:stretch>
            <a:fillRect/>
          </a:stretch>
        </p:blipFill>
        <p:spPr>
          <a:xfrm>
            <a:off x="256639" y="9244025"/>
            <a:ext cx="518205" cy="512108"/>
          </a:xfrm>
          <a:prstGeom prst="rect">
            <a:avLst/>
          </a:prstGeom>
        </p:spPr>
      </p:pic>
      <p:sp>
        <p:nvSpPr>
          <p:cNvPr id="29" name="テキスト ボックス 28">
            <a:extLst>
              <a:ext uri="{FF2B5EF4-FFF2-40B4-BE49-F238E27FC236}">
                <a16:creationId xmlns:a16="http://schemas.microsoft.com/office/drawing/2014/main" id="{90E5AA8B-AFD6-5741-F057-3415748BEDC3}"/>
              </a:ext>
            </a:extLst>
          </p:cNvPr>
          <p:cNvSpPr txBox="1"/>
          <p:nvPr/>
        </p:nvSpPr>
        <p:spPr>
          <a:xfrm>
            <a:off x="889126" y="9255099"/>
            <a:ext cx="1494320" cy="215444"/>
          </a:xfrm>
          <a:prstGeom prst="rect">
            <a:avLst/>
          </a:prstGeom>
          <a:noFill/>
        </p:spPr>
        <p:txBody>
          <a:bodyPr wrap="none" rtlCol="0">
            <a:spAutoFit/>
          </a:bodyPr>
          <a:lstStyle/>
          <a:p>
            <a:r>
              <a:rPr kumimoji="1" lang="ja-JP" altLang="en-US" sz="800"/>
              <a:t>大学生協洋書オンラインストア</a:t>
            </a:r>
          </a:p>
        </p:txBody>
      </p:sp>
      <p:sp>
        <p:nvSpPr>
          <p:cNvPr id="30" name="テキスト ボックス 29">
            <a:extLst>
              <a:ext uri="{FF2B5EF4-FFF2-40B4-BE49-F238E27FC236}">
                <a16:creationId xmlns:a16="http://schemas.microsoft.com/office/drawing/2014/main" id="{762491D4-90CE-C20A-7A2E-2CB4B9CC373A}"/>
              </a:ext>
            </a:extLst>
          </p:cNvPr>
          <p:cNvSpPr txBox="1"/>
          <p:nvPr/>
        </p:nvSpPr>
        <p:spPr>
          <a:xfrm>
            <a:off x="774844" y="9500079"/>
            <a:ext cx="1826141" cy="215444"/>
          </a:xfrm>
          <a:prstGeom prst="rect">
            <a:avLst/>
          </a:prstGeom>
          <a:noFill/>
        </p:spPr>
        <p:txBody>
          <a:bodyPr wrap="none" rtlCol="0">
            <a:spAutoFit/>
          </a:bodyPr>
          <a:lstStyle/>
          <a:p>
            <a:r>
              <a:rPr kumimoji="1" lang="en-US" altLang="ja-JP" sz="800">
                <a:latin typeface="+mn-ea"/>
              </a:rPr>
              <a:t>https://yosho.univcoop.jp/BookShop/</a:t>
            </a:r>
            <a:endParaRPr kumimoji="1" lang="ja-JP" altLang="en-US" sz="80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736589" y="1698586"/>
            <a:ext cx="1226754"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13" name="テキスト ボックス 12">
            <a:extLst>
              <a:ext uri="{FF2B5EF4-FFF2-40B4-BE49-F238E27FC236}">
                <a16:creationId xmlns:a16="http://schemas.microsoft.com/office/drawing/2014/main" id="{B74EA3DE-D773-9156-F1BE-BE34B02063C5}"/>
              </a:ext>
            </a:extLst>
          </p:cNvPr>
          <p:cNvSpPr txBox="1"/>
          <p:nvPr/>
        </p:nvSpPr>
        <p:spPr>
          <a:xfrm>
            <a:off x="1445152" y="836927"/>
            <a:ext cx="4169019" cy="830997"/>
          </a:xfrm>
          <a:prstGeom prst="rect">
            <a:avLst/>
          </a:prstGeom>
          <a:noFill/>
        </p:spPr>
        <p:txBody>
          <a:bodyPr wrap="square">
            <a:spAutoFit/>
          </a:bodyPr>
          <a:lstStyle/>
          <a:p>
            <a:pPr algn="ctr"/>
            <a:r>
              <a:rPr lang="ja-JP" altLang="en-US" sz="3200" b="1" dirty="0">
                <a:latin typeface="+mn-ea"/>
              </a:rPr>
              <a:t>ＡＩの鏡</a:t>
            </a:r>
            <a:r>
              <a:rPr lang="en-US" altLang="ja-JP" sz="3200" b="1" dirty="0">
                <a:latin typeface="+mn-ea"/>
              </a:rPr>
              <a:t>:</a:t>
            </a:r>
          </a:p>
          <a:p>
            <a:pPr algn="ctr"/>
            <a:r>
              <a:rPr lang="ja-JP" altLang="en-US" sz="1600" b="1" dirty="0">
                <a:latin typeface="+mn-ea"/>
              </a:rPr>
              <a:t>機械思考の時代にいかに人間性を取り戻すか</a:t>
            </a:r>
          </a:p>
        </p:txBody>
      </p:sp>
      <p:sp>
        <p:nvSpPr>
          <p:cNvPr id="17" name="テキスト ボックス 16">
            <a:extLst>
              <a:ext uri="{FF2B5EF4-FFF2-40B4-BE49-F238E27FC236}">
                <a16:creationId xmlns:a16="http://schemas.microsoft.com/office/drawing/2014/main" id="{246624ED-73FE-37B6-81E9-8962A82D4D77}"/>
              </a:ext>
            </a:extLst>
          </p:cNvPr>
          <p:cNvSpPr txBox="1"/>
          <p:nvPr/>
        </p:nvSpPr>
        <p:spPr>
          <a:xfrm>
            <a:off x="1789184" y="1566869"/>
            <a:ext cx="3480954" cy="877163"/>
          </a:xfrm>
          <a:prstGeom prst="rect">
            <a:avLst/>
          </a:prstGeom>
          <a:noFill/>
        </p:spPr>
        <p:txBody>
          <a:bodyPr wrap="square">
            <a:spAutoFit/>
          </a:bodyPr>
          <a:lstStyle/>
          <a:p>
            <a:pPr algn="ctr"/>
            <a:r>
              <a:rPr lang="en-US" altLang="ja-JP" sz="2300" b="1" dirty="0">
                <a:latin typeface="+mn-ea"/>
              </a:rPr>
              <a:t>The AI Mirror : </a:t>
            </a:r>
          </a:p>
          <a:p>
            <a:pPr algn="ctr"/>
            <a:r>
              <a:rPr lang="en-US" altLang="ja-JP" sz="1400" b="1" dirty="0">
                <a:latin typeface="+mn-ea"/>
              </a:rPr>
              <a:t>How to Reclaim Our Humanity in an Age of Machine Thinking</a:t>
            </a:r>
            <a:endParaRPr lang="ja-JP" altLang="en-US" sz="1400" b="1" dirty="0">
              <a:latin typeface="+mn-ea"/>
            </a:endParaRPr>
          </a:p>
        </p:txBody>
      </p:sp>
      <p:sp>
        <p:nvSpPr>
          <p:cNvPr id="22" name="テキスト ボックス 21">
            <a:extLst>
              <a:ext uri="{FF2B5EF4-FFF2-40B4-BE49-F238E27FC236}">
                <a16:creationId xmlns:a16="http://schemas.microsoft.com/office/drawing/2014/main" id="{61431473-D691-227E-1EC0-0A0B8F65A8BB}"/>
              </a:ext>
            </a:extLst>
          </p:cNvPr>
          <p:cNvSpPr txBox="1"/>
          <p:nvPr/>
        </p:nvSpPr>
        <p:spPr>
          <a:xfrm>
            <a:off x="2917320" y="2458800"/>
            <a:ext cx="3940680" cy="3823310"/>
          </a:xfrm>
          <a:prstGeom prst="rect">
            <a:avLst/>
          </a:prstGeom>
          <a:noFill/>
        </p:spPr>
        <p:txBody>
          <a:bodyPr wrap="square">
            <a:spAutoFit/>
          </a:bodyPr>
          <a:lstStyle/>
          <a:p>
            <a:r>
              <a:rPr lang="en-US" altLang="ja-JP" sz="900" dirty="0">
                <a:latin typeface="ＭＳ Ｐ明朝" panose="02020600040205080304" pitchFamily="18" charset="-128"/>
                <a:ea typeface="ＭＳ Ｐ明朝" panose="02020600040205080304" pitchFamily="18" charset="-128"/>
              </a:rPr>
              <a:t>For many, new technology represents hope for the future--the promise of shared human flourishing and collective liberation from drudgery that defines the "good life," but always seems to elude our species. Artificial intelligence (AI) technology sparks this hope in a particular way. It promises a future in which the frailties of the human mind, body, and will that continually frustrate these utopian dreams are finally overcome--not by us, but by our machines. Today's technology betrays this hope. It is forged from human-generated data into immensely powerful but flawed mirrors that endlessly reflect the same errors, biases, and failures of wisdom we are striving to escape. Our new digital mirrors point backward. They reflect only where our data show that humanity has already been, never where we might venture together for the first time. To open new futures for ourselves with these tools is as misguided as gazing into a mirror while trying to climb an uncharted mountain. We have reached a crucial juncture not just in AI development but in human history. We confront existential challenges, not least of which is the fate of our planet itself. To meet this moment, we need something new from AI, and more importantly, from ourselves. We need to find new hope-not to surrender our greatest moral and intellectual ambitions to machines that have none, but to renew those ambitions, collectively, for ourselves. Shannon </a:t>
            </a:r>
            <a:r>
              <a:rPr lang="en-US" altLang="ja-JP" sz="900" dirty="0" err="1">
                <a:latin typeface="ＭＳ Ｐ明朝" panose="02020600040205080304" pitchFamily="18" charset="-128"/>
                <a:ea typeface="ＭＳ Ｐ明朝" panose="02020600040205080304" pitchFamily="18" charset="-128"/>
              </a:rPr>
              <a:t>Vallor</a:t>
            </a:r>
            <a:r>
              <a:rPr lang="en-US" altLang="ja-JP" sz="900" dirty="0">
                <a:latin typeface="ＭＳ Ｐ明朝" panose="02020600040205080304" pitchFamily="18" charset="-128"/>
                <a:ea typeface="ＭＳ Ｐ明朝" panose="02020600040205080304" pitchFamily="18" charset="-128"/>
              </a:rPr>
              <a:t> makes a wide-ranging, prophetic, and philosophical case for what AI could be. She calls us to reclaim our human potential for moral and intellectual growth, rather than losing sight of our shared humanity as we gaze dully into our AI mirrors. Rather than forecasting a dark future, she encourages us to pursue truly humane technology that helps us to realize our potential at last. This is the only way we can break the cycle of abandoning our responsibilities to future generations by continually replicating our past. Along the way, </a:t>
            </a:r>
            <a:r>
              <a:rPr lang="en-US" altLang="ja-JP" sz="900" dirty="0" err="1">
                <a:latin typeface="ＭＳ Ｐ明朝" panose="02020600040205080304" pitchFamily="18" charset="-128"/>
                <a:ea typeface="ＭＳ Ｐ明朝" panose="02020600040205080304" pitchFamily="18" charset="-128"/>
              </a:rPr>
              <a:t>Vallor</a:t>
            </a:r>
            <a:r>
              <a:rPr lang="en-US" altLang="ja-JP" sz="900" dirty="0">
                <a:latin typeface="ＭＳ Ｐ明朝" panose="02020600040205080304" pitchFamily="18" charset="-128"/>
                <a:ea typeface="ＭＳ Ｐ明朝" panose="02020600040205080304" pitchFamily="18" charset="-128"/>
              </a:rPr>
              <a:t> illuminates the inn</a:t>
            </a:r>
          </a:p>
        </p:txBody>
      </p:sp>
      <p:pic>
        <p:nvPicPr>
          <p:cNvPr id="32" name="図 31">
            <a:extLst>
              <a:ext uri="{FF2B5EF4-FFF2-40B4-BE49-F238E27FC236}">
                <a16:creationId xmlns:a16="http://schemas.microsoft.com/office/drawing/2014/main" id="{66B27DA8-A1E4-2135-8850-388C31D2B5E1}"/>
              </a:ext>
            </a:extLst>
          </p:cNvPr>
          <p:cNvPicPr>
            <a:picLocks noChangeAspect="1"/>
          </p:cNvPicPr>
          <p:nvPr/>
        </p:nvPicPr>
        <p:blipFill>
          <a:blip r:embed="rId5"/>
          <a:stretch>
            <a:fillRect/>
          </a:stretch>
        </p:blipFill>
        <p:spPr>
          <a:xfrm>
            <a:off x="5999641" y="1115697"/>
            <a:ext cx="535520" cy="535520"/>
          </a:xfrm>
          <a:prstGeom prst="rect">
            <a:avLst/>
          </a:prstGeom>
        </p:spPr>
      </p:pic>
      <p:pic>
        <p:nvPicPr>
          <p:cNvPr id="35" name="図 34">
            <a:extLst>
              <a:ext uri="{FF2B5EF4-FFF2-40B4-BE49-F238E27FC236}">
                <a16:creationId xmlns:a16="http://schemas.microsoft.com/office/drawing/2014/main" id="{3665F36A-3BB1-9E4B-DC8F-926973D2F236}"/>
              </a:ext>
            </a:extLst>
          </p:cNvPr>
          <p:cNvPicPr>
            <a:picLocks noChangeAspect="1"/>
          </p:cNvPicPr>
          <p:nvPr/>
        </p:nvPicPr>
        <p:blipFill>
          <a:blip r:embed="rId6"/>
          <a:stretch>
            <a:fillRect/>
          </a:stretch>
        </p:blipFill>
        <p:spPr>
          <a:xfrm>
            <a:off x="574254" y="2962997"/>
            <a:ext cx="1311540" cy="193944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93B639-DD47-459C-B7EE-C13EBC6C92B8}">
  <ds:schemaRefs>
    <ds:schemaRef ds:uri="http://schemas.microsoft.com/sharepoint/v3/contenttype/forms"/>
  </ds:schemaRefs>
</ds:datastoreItem>
</file>

<file path=customXml/itemProps2.xml><?xml version="1.0" encoding="utf-8"?>
<ds:datastoreItem xmlns:ds="http://schemas.openxmlformats.org/officeDocument/2006/customXml" ds:itemID="{35ACAC75-E388-45EB-AB4E-08D9490A6524}">
  <ds:schemaRefs>
    <ds:schemaRef ds:uri="5a0e99c9-1fce-4171-961b-a0d116a432d6"/>
    <ds:schemaRef ds:uri="e577983b-3559-4226-a562-3737c7d932ac"/>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2945</TotalTime>
  <Words>568</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Ｐ明朝</vt:lpstr>
      <vt:lpstr>ヒラギノ角ゴ Pro W6</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347</cp:revision>
  <cp:lastPrinted>2017-12-20T10:20:52Z</cp:lastPrinted>
  <dcterms:created xsi:type="dcterms:W3CDTF">2014-05-01T03:32:24Z</dcterms:created>
  <dcterms:modified xsi:type="dcterms:W3CDTF">2024-05-23T08:23:13Z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